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7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40" r:id="rId11"/>
    <p:sldId id="439" r:id="rId12"/>
    <p:sldId id="441" r:id="rId13"/>
    <p:sldId id="442" r:id="rId14"/>
    <p:sldId id="443" r:id="rId15"/>
    <p:sldId id="444" r:id="rId16"/>
    <p:sldId id="41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Bates" initials="LB" lastIdx="2" clrIdx="0">
    <p:extLst>
      <p:ext uri="{19B8F6BF-5375-455C-9EA6-DF929625EA0E}">
        <p15:presenceInfo xmlns:p15="http://schemas.microsoft.com/office/powerpoint/2012/main" userId="a432643c9c131c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2" autoAdjust="0"/>
    <p:restoredTop sz="92615" autoAdjust="0"/>
  </p:normalViewPr>
  <p:slideViewPr>
    <p:cSldViewPr snapToGrid="0">
      <p:cViewPr varScale="1">
        <p:scale>
          <a:sx n="76" d="100"/>
          <a:sy n="76" d="100"/>
        </p:scale>
        <p:origin x="10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AC23B-202F-4A14-B1DC-523B1FDFACB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39164-1451-41C3-AF66-7F361D371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http://konlpy.org/en/v0.4.4/examples/generate/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39164-1451-41C3-AF66-7F361D371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8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https://stackoverflow.com/questions/40761185/what-is-the-intuition-of-using-tanh-in-lstm</a:t>
            </a:r>
          </a:p>
          <a:p>
            <a:r>
              <a:rPr lang="en-US" dirty="0"/>
              <a:t>https://cs224d.stanford.edu/lectures/CS224d-Lecture6.pdf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39164-1451-41C3-AF66-7F361D371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1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3E4-23BE-44AE-9DE0-E6FB608F5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Sequence models: Recurrent Neural Networks, LSTM, GRU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A3CAB-CF2A-4646-8D03-6BEE23247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Luke</a:t>
            </a:r>
          </a:p>
        </p:txBody>
      </p:sp>
    </p:spTree>
    <p:extLst>
      <p:ext uri="{BB962C8B-B14F-4D97-AF65-F5344CB8AC3E}">
        <p14:creationId xmlns:p14="http://schemas.microsoft.com/office/powerpoint/2010/main" val="279842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Sample novel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DF9CDB6-B694-4A21-8539-F76CF9883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37" y="1011902"/>
            <a:ext cx="9126224" cy="5058481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FCE1C8F4-EDBF-404E-A7BE-8EA93449A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16" y="5649678"/>
            <a:ext cx="4686954" cy="457264"/>
          </a:xfrm>
          <a:prstGeom prst="rect">
            <a:avLst/>
          </a:prstGeom>
        </p:spPr>
      </p:pic>
      <p:pic>
        <p:nvPicPr>
          <p:cNvPr id="12" name="Picture 11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D10346F5-541C-4974-B099-0246368E9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182" y="3653462"/>
            <a:ext cx="2819794" cy="2000529"/>
          </a:xfrm>
          <a:prstGeom prst="rect">
            <a:avLst/>
          </a:prstGeom>
        </p:spPr>
      </p:pic>
      <p:pic>
        <p:nvPicPr>
          <p:cNvPr id="14" name="Picture 13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71AAF3E4-93D9-42B4-8DEB-12B16450F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172" y="3675028"/>
            <a:ext cx="3801005" cy="2029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2D44DE-7707-4070-B961-1E562F8849AC}"/>
              </a:ext>
            </a:extLst>
          </p:cNvPr>
          <p:cNvSpPr txBox="1"/>
          <p:nvPr/>
        </p:nvSpPr>
        <p:spPr>
          <a:xfrm>
            <a:off x="1556720" y="3785532"/>
            <a:ext cx="14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P(___| “The”)</a:t>
            </a:r>
          </a:p>
        </p:txBody>
      </p:sp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C5E17BB-D842-4F06-990F-98DF90183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959" y="3665501"/>
            <a:ext cx="6477904" cy="20386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1B7144-42AE-4E93-B105-79C814E63352}"/>
              </a:ext>
            </a:extLst>
          </p:cNvPr>
          <p:cNvSpPr txBox="1"/>
          <p:nvPr/>
        </p:nvSpPr>
        <p:spPr>
          <a:xfrm>
            <a:off x="8913283" y="5254510"/>
            <a:ext cx="2015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sequence?</a:t>
            </a:r>
          </a:p>
          <a:p>
            <a:r>
              <a:rPr lang="en-US" dirty="0"/>
              <a:t>&lt;EOS&gt; or</a:t>
            </a:r>
          </a:p>
          <a:p>
            <a:r>
              <a:rPr lang="en-US" dirty="0"/>
              <a:t>Time step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E4C4CA-36BA-47D2-A364-3BD0C2E53382}"/>
              </a:ext>
            </a:extLst>
          </p:cNvPr>
          <p:cNvSpPr txBox="1"/>
          <p:nvPr/>
        </p:nvSpPr>
        <p:spPr>
          <a:xfrm>
            <a:off x="7427343" y="564967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&lt;UNK&gt;</a:t>
            </a:r>
          </a:p>
        </p:txBody>
      </p:sp>
      <p:pic>
        <p:nvPicPr>
          <p:cNvPr id="21" name="Picture 2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989216A-0811-4ECF-8444-4B707E7B2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686" y="1054902"/>
            <a:ext cx="9088118" cy="5106113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3CC700-CB89-40C8-ABBD-02EDC4D69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365" y="3167026"/>
            <a:ext cx="4801270" cy="523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0BE92E-F995-461B-91EA-F6D083535D1E}"/>
              </a:ext>
            </a:extLst>
          </p:cNvPr>
          <p:cNvSpPr txBox="1"/>
          <p:nvPr/>
        </p:nvSpPr>
        <p:spPr>
          <a:xfrm>
            <a:off x="7221620" y="1754876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UNK problem, but </a:t>
            </a:r>
            <a:r>
              <a:rPr lang="en-US" dirty="0" err="1"/>
              <a:t>huuuuuuuge</a:t>
            </a:r>
            <a:endParaRPr lang="en-US" dirty="0"/>
          </a:p>
          <a:p>
            <a:r>
              <a:rPr lang="en-US" dirty="0"/>
              <a:t>Sequences – long range dependences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368BD2-4326-4DF0-9F72-7F7BA7438B6A}"/>
              </a:ext>
            </a:extLst>
          </p:cNvPr>
          <p:cNvSpPr txBox="1"/>
          <p:nvPr/>
        </p:nvSpPr>
        <p:spPr>
          <a:xfrm>
            <a:off x="1759789" y="5774022"/>
            <a:ext cx="9107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air condition in building 310, which serves as the headquarters of the CDLC, doesn’t work.</a:t>
            </a:r>
          </a:p>
        </p:txBody>
      </p:sp>
      <p:pic>
        <p:nvPicPr>
          <p:cNvPr id="27" name="Picture 2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1CFA46F-09B9-4887-9360-7DC4A7D93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9537" y="1073954"/>
            <a:ext cx="907859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Vanishing gradients in </a:t>
            </a:r>
            <a:r>
              <a:rPr lang="en-US" dirty="0" err="1"/>
              <a:t>rnns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14D31A0-01D9-4DD4-8044-1B0622C0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70" y="981665"/>
            <a:ext cx="9088118" cy="5163271"/>
          </a:xfrm>
          <a:prstGeom prst="rect">
            <a:avLst/>
          </a:prstGeom>
        </p:spPr>
      </p:pic>
      <p:pic>
        <p:nvPicPr>
          <p:cNvPr id="10" name="Picture 9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745CB898-5381-4F59-A822-2A932BDF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07" y="4652181"/>
            <a:ext cx="7192379" cy="1343212"/>
          </a:xfrm>
          <a:prstGeom prst="rect">
            <a:avLst/>
          </a:prstGeom>
        </p:spPr>
      </p:pic>
      <p:pic>
        <p:nvPicPr>
          <p:cNvPr id="12" name="Picture 11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7C35E6CB-5FD3-429E-A5F9-E8BB00A6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354" y="4377557"/>
            <a:ext cx="7411484" cy="1476581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FC38742E-3F8B-42A6-B6F1-C20014219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853" y="1066338"/>
            <a:ext cx="8116433" cy="3238952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91FF8208-D326-4050-B5B5-90E098BB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53" y="1066338"/>
            <a:ext cx="7916380" cy="3124636"/>
          </a:xfrm>
          <a:prstGeom prst="rect">
            <a:avLst/>
          </a:prstGeom>
        </p:spPr>
      </p:pic>
      <p:pic>
        <p:nvPicPr>
          <p:cNvPr id="18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FC452418-E890-43C3-A381-F69DBFFD9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169" y="1029872"/>
            <a:ext cx="8049748" cy="3210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70D7D1-783A-48B7-A09C-F88FFAB714E9}"/>
              </a:ext>
            </a:extLst>
          </p:cNvPr>
          <p:cNvSpPr txBox="1"/>
          <p:nvPr/>
        </p:nvSpPr>
        <p:spPr>
          <a:xfrm>
            <a:off x="2744907" y="5712643"/>
            <a:ext cx="761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gradients! --- </a:t>
            </a:r>
            <a:r>
              <a:rPr lang="en-US" dirty="0" err="1"/>
              <a:t>NaN</a:t>
            </a:r>
            <a:r>
              <a:rPr lang="en-US" dirty="0"/>
              <a:t>    --- gradient clipping – rescale to some threshold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DDECD-DDD9-4BC7-B637-8B1E8B4ADF0F}"/>
              </a:ext>
            </a:extLst>
          </p:cNvPr>
          <p:cNvSpPr txBox="1"/>
          <p:nvPr/>
        </p:nvSpPr>
        <p:spPr>
          <a:xfrm>
            <a:off x="1754169" y="3424750"/>
            <a:ext cx="22701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RNN model</a:t>
            </a:r>
          </a:p>
          <a:p>
            <a:r>
              <a:rPr lang="en-US" dirty="0"/>
              <a:t>Struggles with long-</a:t>
            </a:r>
          </a:p>
          <a:p>
            <a:r>
              <a:rPr lang="en-US" dirty="0"/>
              <a:t>distance dependencies</a:t>
            </a:r>
          </a:p>
          <a:p>
            <a:r>
              <a:rPr lang="en-US" dirty="0"/>
              <a:t>Because of local</a:t>
            </a:r>
          </a:p>
          <a:p>
            <a:r>
              <a:rPr lang="en-US" dirty="0"/>
              <a:t>influences</a:t>
            </a:r>
          </a:p>
        </p:txBody>
      </p:sp>
    </p:spTree>
    <p:extLst>
      <p:ext uri="{BB962C8B-B14F-4D97-AF65-F5344CB8AC3E}">
        <p14:creationId xmlns:p14="http://schemas.microsoft.com/office/powerpoint/2010/main" val="53416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Gated recurrent units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8" name="Picture 7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34E14FA6-A092-4C2D-ADED-FADBB58F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54" y="1076929"/>
            <a:ext cx="9135750" cy="5068007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B0E8DE7-736E-467F-9A07-F031328D0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54" y="1076929"/>
            <a:ext cx="9154803" cy="5039428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0990DD4-5DBD-4324-B5EE-9760CBB69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54" y="1072645"/>
            <a:ext cx="9126224" cy="5153744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8A9568AA-27FE-4C0F-9028-8B51C833A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014" y="2949532"/>
            <a:ext cx="4220164" cy="676369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929F9E-8820-4876-B928-F7E4AD3CE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515" y="1072645"/>
            <a:ext cx="4172532" cy="4667901"/>
          </a:xfrm>
          <a:prstGeom prst="rect">
            <a:avLst/>
          </a:prstGeom>
        </p:spPr>
      </p:pic>
      <p:pic>
        <p:nvPicPr>
          <p:cNvPr id="18" name="Picture 17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44598C1-EB84-44A8-B76C-32F3FA125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426" y="4842450"/>
            <a:ext cx="4182059" cy="895475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CD144755-06AB-4F07-947E-97FC25479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158" y="4313089"/>
            <a:ext cx="504895" cy="600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428026-1D54-4C84-9138-9497518D9A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30" y="4223239"/>
            <a:ext cx="4105848" cy="619211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C92EF9-DBA9-46A5-9850-4A1DDCAFF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1163" y="4313089"/>
            <a:ext cx="4277322" cy="1409897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8B0D820-631B-4E17-85B2-3ACBBC87A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5515" y="4110716"/>
            <a:ext cx="4105848" cy="885949"/>
          </a:xfrm>
          <a:prstGeom prst="rect">
            <a:avLst/>
          </a:prstGeom>
        </p:spPr>
      </p:pic>
      <p:pic>
        <p:nvPicPr>
          <p:cNvPr id="30" name="Picture 29" descr="A person standing in front of a whiteboard&#10;&#10;Description generated with high confidence">
            <a:extLst>
              <a:ext uri="{FF2B5EF4-FFF2-40B4-BE49-F238E27FC236}">
                <a16:creationId xmlns:a16="http://schemas.microsoft.com/office/drawing/2014/main" id="{8998FEDC-280E-4127-80FF-13F79C4367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6481" y="2036296"/>
            <a:ext cx="3620005" cy="2276793"/>
          </a:xfrm>
          <a:prstGeom prst="rect">
            <a:avLst/>
          </a:prstGeom>
        </p:spPr>
      </p:pic>
      <p:pic>
        <p:nvPicPr>
          <p:cNvPr id="32" name="Picture 3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E20EF31-4903-429A-99FE-47B8A6A73E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8415" y="2029224"/>
            <a:ext cx="3658111" cy="2229161"/>
          </a:xfrm>
          <a:prstGeom prst="rect">
            <a:avLst/>
          </a:prstGeom>
        </p:spPr>
      </p:pic>
      <p:pic>
        <p:nvPicPr>
          <p:cNvPr id="34" name="Picture 3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7BCD1CC-4E50-40DF-8D60-42B8FA38A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5427" y="4097405"/>
            <a:ext cx="466790" cy="819264"/>
          </a:xfrm>
          <a:prstGeom prst="rect">
            <a:avLst/>
          </a:prstGeom>
        </p:spPr>
      </p:pic>
      <p:pic>
        <p:nvPicPr>
          <p:cNvPr id="36" name="Picture 3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74F41FF-F2A6-465D-8709-297823197F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4105" y="1254082"/>
            <a:ext cx="4420217" cy="3077004"/>
          </a:xfrm>
          <a:prstGeom prst="rect">
            <a:avLst/>
          </a:prstGeom>
        </p:spPr>
      </p:pic>
      <p:pic>
        <p:nvPicPr>
          <p:cNvPr id="38" name="Picture 3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FB89967-60F4-4185-AD12-57DDA9943E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4277" y="981665"/>
            <a:ext cx="9145276" cy="5134692"/>
          </a:xfrm>
          <a:prstGeom prst="rect">
            <a:avLst/>
          </a:prstGeom>
        </p:spPr>
      </p:pic>
      <p:pic>
        <p:nvPicPr>
          <p:cNvPr id="40" name="Picture 39" descr="A picture containing text, whiteboard&#10;&#10;Description generated with very high confidence">
            <a:extLst>
              <a:ext uri="{FF2B5EF4-FFF2-40B4-BE49-F238E27FC236}">
                <a16:creationId xmlns:a16="http://schemas.microsoft.com/office/drawing/2014/main" id="{FCC87C07-DBA5-4E77-877A-1FAE4E7918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6065" y="1762843"/>
            <a:ext cx="4667901" cy="38581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26EDC94-0CA5-4C73-AB29-D56D9DBF92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6585" y="950251"/>
            <a:ext cx="9232757" cy="513469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A57484-BB77-4F14-A810-2FDAA9383F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79591" y="1583091"/>
            <a:ext cx="5102449" cy="36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Long short term memory (LSTM)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080A48-0FCC-4B28-AE5C-FB2AD47E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53" y="1000718"/>
            <a:ext cx="9154803" cy="5144218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C7BB3B61-7682-4752-9EBF-36166BC9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65" y="1835059"/>
            <a:ext cx="8716591" cy="1057423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B3CAE-EE1B-4F4B-B29D-F91D17ED1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414" y="2700941"/>
            <a:ext cx="8411749" cy="2610214"/>
          </a:xfrm>
          <a:prstGeom prst="rect">
            <a:avLst/>
          </a:prstGeom>
        </p:spPr>
      </p:pic>
      <p:pic>
        <p:nvPicPr>
          <p:cNvPr id="14" name="Picture 13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3FA84B4B-5A12-4B85-8600-2C714C4D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360" y="3813761"/>
            <a:ext cx="3982006" cy="704948"/>
          </a:xfrm>
          <a:prstGeom prst="rect">
            <a:avLst/>
          </a:prstGeom>
        </p:spPr>
      </p:pic>
      <p:pic>
        <p:nvPicPr>
          <p:cNvPr id="18" name="Picture 17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C0D42CB4-C2AF-4BF7-A77A-0EE8B6DA4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31" y="2727759"/>
            <a:ext cx="5163271" cy="21720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22F7C9-AF65-4EF2-B9A6-0E27A6115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041" y="4853021"/>
            <a:ext cx="2238687" cy="609685"/>
          </a:xfrm>
          <a:prstGeom prst="rect">
            <a:avLst/>
          </a:prstGeom>
        </p:spPr>
      </p:pic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7BAF9A-65B0-4CF0-8715-54984DA93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959" y="1038823"/>
            <a:ext cx="9116697" cy="5106113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359B3A-37CD-48DE-A383-BD9A56D70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5414" y="4274978"/>
            <a:ext cx="9069066" cy="2029108"/>
          </a:xfrm>
          <a:prstGeom prst="rect">
            <a:avLst/>
          </a:prstGeom>
        </p:spPr>
      </p:pic>
      <p:pic>
        <p:nvPicPr>
          <p:cNvPr id="26" name="Picture 2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E55F94F-AA3F-4C96-B719-5C0375CC7C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608" y="1054147"/>
            <a:ext cx="469648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8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Bidirectional </a:t>
            </a:r>
            <a:r>
              <a:rPr lang="en-US" dirty="0" err="1"/>
              <a:t>rnns</a:t>
            </a:r>
            <a:r>
              <a:rPr lang="en-US" dirty="0"/>
              <a:t>  (</a:t>
            </a:r>
            <a:r>
              <a:rPr lang="en-US" dirty="0" err="1"/>
              <a:t>brnn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8F59E3-1360-4D44-AED4-8DC61532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78" y="1232086"/>
            <a:ext cx="8145012" cy="460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319BB-999D-4C91-96FC-04969C513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26" y="1797650"/>
            <a:ext cx="7983064" cy="3477110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D73302E4-40FD-4170-85EF-3839C992D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78" y="1319601"/>
            <a:ext cx="8183117" cy="4591691"/>
          </a:xfrm>
          <a:prstGeom prst="rect">
            <a:avLst/>
          </a:prstGeom>
        </p:spPr>
      </p:pic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78E7B430-AA6C-4FF1-8D9C-1615822E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37" y="2186809"/>
            <a:ext cx="6220693" cy="2295845"/>
          </a:xfrm>
          <a:prstGeom prst="rect">
            <a:avLst/>
          </a:prstGeom>
        </p:spPr>
      </p:pic>
      <p:pic>
        <p:nvPicPr>
          <p:cNvPr id="14" name="Picture 1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577B80F-E163-464C-A297-A09496D74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570" y="2109661"/>
            <a:ext cx="7230484" cy="3162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D2D701-D065-434D-90CD-FC7F5C9378B1}"/>
              </a:ext>
            </a:extLst>
          </p:cNvPr>
          <p:cNvSpPr txBox="1"/>
          <p:nvPr/>
        </p:nvSpPr>
        <p:spPr>
          <a:xfrm>
            <a:off x="3006758" y="5347161"/>
            <a:ext cx="642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forward propagation in both directions – NOT BACKPROP</a:t>
            </a:r>
          </a:p>
        </p:txBody>
      </p:sp>
      <p:pic>
        <p:nvPicPr>
          <p:cNvPr id="17" name="Picture 1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4674298-E28A-4014-95AF-270BEE6F8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473" y="1443754"/>
            <a:ext cx="7630590" cy="3781953"/>
          </a:xfrm>
          <a:prstGeom prst="rect">
            <a:avLst/>
          </a:prstGeom>
        </p:spPr>
      </p:pic>
      <p:pic>
        <p:nvPicPr>
          <p:cNvPr id="19" name="Picture 1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DF11592C-BC0C-4C52-B9E5-142A146D8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096" y="1507993"/>
            <a:ext cx="7582958" cy="3267531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E5213277-8DCF-4A95-AB0F-B3B63862C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841" y="2604758"/>
            <a:ext cx="866896" cy="12955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024F5A-8111-457A-8DF1-BB471321DEB3}"/>
              </a:ext>
            </a:extLst>
          </p:cNvPr>
          <p:cNvSpPr txBox="1"/>
          <p:nvPr/>
        </p:nvSpPr>
        <p:spPr>
          <a:xfrm>
            <a:off x="5863472" y="5052767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BRNN + LSTM = commonplace in NLP</a:t>
            </a:r>
          </a:p>
        </p:txBody>
      </p:sp>
    </p:spTree>
    <p:extLst>
      <p:ext uri="{BB962C8B-B14F-4D97-AF65-F5344CB8AC3E}">
        <p14:creationId xmlns:p14="http://schemas.microsoft.com/office/powerpoint/2010/main" val="4052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Deep </a:t>
            </a:r>
            <a:r>
              <a:rPr lang="en-US" dirty="0" err="1"/>
              <a:t>rnns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2DC662-9149-449F-8A1F-9E60125B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88" y="866417"/>
            <a:ext cx="9097645" cy="5125165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9BD3AD2-A91A-4E05-8C24-B6CD50DC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2" y="3428999"/>
            <a:ext cx="7382905" cy="170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6DF33-A4B0-4098-9CAD-D308A1778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15" y="1780944"/>
            <a:ext cx="7582958" cy="3296110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1E9FCAE-1D6C-4DEB-BE2C-675F66911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878" y="1762299"/>
            <a:ext cx="7392432" cy="4029637"/>
          </a:xfrm>
          <a:prstGeom prst="rect">
            <a:avLst/>
          </a:prstGeom>
        </p:spPr>
      </p:pic>
      <p:pic>
        <p:nvPicPr>
          <p:cNvPr id="14" name="Picture 13" descr="A close up of a clock&#10;&#10;Description generated with high confidence">
            <a:extLst>
              <a:ext uri="{FF2B5EF4-FFF2-40B4-BE49-F238E27FC236}">
                <a16:creationId xmlns:a16="http://schemas.microsoft.com/office/drawing/2014/main" id="{3CDE87DE-037F-477F-991B-27E2C6EE8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855" y="1795965"/>
            <a:ext cx="7592485" cy="3267531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D303A65E-86CB-47A1-BE62-B1B131B04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162" y="837838"/>
            <a:ext cx="9107171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/>
          <a:lstStyle/>
          <a:p>
            <a:r>
              <a:rPr lang="en-US" dirty="0"/>
              <a:t>How do computers see?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549622-E34C-4CC5-B81E-056C1968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808037"/>
            <a:ext cx="10233025" cy="56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What is a sequence?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C11041-9E9B-4766-B27F-89F7C14F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55" y="866417"/>
            <a:ext cx="9126224" cy="5125165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EDA8DE5-8EC6-4E6E-8C2D-1338B9F4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10" y="1438633"/>
            <a:ext cx="5868219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B61140-8F32-4972-BD90-3A80C7A09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203" y="2065888"/>
            <a:ext cx="8802328" cy="781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14BF0-FA2E-48A1-8E21-6A88E4FA0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05" y="2754202"/>
            <a:ext cx="8592749" cy="552527"/>
          </a:xfrm>
          <a:prstGeom prst="rect">
            <a:avLst/>
          </a:prstGeom>
        </p:spPr>
      </p:pic>
      <p:pic>
        <p:nvPicPr>
          <p:cNvPr id="16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A0EB4838-3D0F-4AA1-848C-A5762629D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362" y="3370456"/>
            <a:ext cx="8783276" cy="428685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691D98-A192-4575-92F4-8F1590EDA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941" y="3918738"/>
            <a:ext cx="8754697" cy="495369"/>
          </a:xfrm>
          <a:prstGeom prst="rect">
            <a:avLst/>
          </a:prstGeom>
        </p:spPr>
      </p:pic>
      <p:pic>
        <p:nvPicPr>
          <p:cNvPr id="20" name="Picture 19" descr="A picture containing photo, furniture, outdoor, building&#10;&#10;Description generated with high confidence">
            <a:extLst>
              <a:ext uri="{FF2B5EF4-FFF2-40B4-BE49-F238E27FC236}">
                <a16:creationId xmlns:a16="http://schemas.microsoft.com/office/drawing/2014/main" id="{C33FC3F2-CF08-4944-90A5-5B86B67D0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705" y="4381989"/>
            <a:ext cx="8659433" cy="724001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id="{D77D5658-9E42-4205-AE5C-E56C8815E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712" y="5265877"/>
            <a:ext cx="888806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E1E45CBC-801E-4A9C-B418-51692CD1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47" y="944318"/>
            <a:ext cx="9069066" cy="5096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964FE-9857-4507-B4D4-A1325D7F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65" y="3078215"/>
            <a:ext cx="8306959" cy="828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FD270B-22A0-4AEF-87C4-462B5BA6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493" y="1954108"/>
            <a:ext cx="8278380" cy="1952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102091-8424-4A33-A68A-082BC454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493" y="1969946"/>
            <a:ext cx="8354591" cy="2048161"/>
          </a:xfrm>
          <a:prstGeom prst="rect">
            <a:avLst/>
          </a:prstGeom>
        </p:spPr>
      </p:pic>
      <p:pic>
        <p:nvPicPr>
          <p:cNvPr id="14" name="Picture 13" descr="A picture containing object, clock, watch&#10;&#10;Description generated with very high confidence">
            <a:extLst>
              <a:ext uri="{FF2B5EF4-FFF2-40B4-BE49-F238E27FC236}">
                <a16:creationId xmlns:a16="http://schemas.microsoft.com/office/drawing/2014/main" id="{9B40B598-E882-4098-9673-779C05915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467" y="2965506"/>
            <a:ext cx="7135221" cy="1952898"/>
          </a:xfrm>
          <a:prstGeom prst="rect">
            <a:avLst/>
          </a:prstGeom>
        </p:spPr>
      </p:pic>
      <p:pic>
        <p:nvPicPr>
          <p:cNvPr id="16" name="Picture 15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id="{4990DD3B-08D0-4F8E-B32B-55BC173F1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239" y="4616043"/>
            <a:ext cx="4772691" cy="1286054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BD7E584-0C90-400A-9798-B400E2DA3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598" y="1057595"/>
            <a:ext cx="8859486" cy="2267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9E8D79-9D04-407A-9AB2-EDB8F59A4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347" y="875943"/>
            <a:ext cx="9078592" cy="510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05DEFA-EE14-4700-A5A6-342135AB4E3F}"/>
              </a:ext>
            </a:extLst>
          </p:cNvPr>
          <p:cNvSpPr txBox="1"/>
          <p:nvPr/>
        </p:nvSpPr>
        <p:spPr>
          <a:xfrm>
            <a:off x="1996297" y="2480279"/>
            <a:ext cx="1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</a:t>
            </a:r>
          </a:p>
        </p:txBody>
      </p:sp>
      <p:pic>
        <p:nvPicPr>
          <p:cNvPr id="23" name="Picture 2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C492941-F9FD-4B78-8C44-966FEC7761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6072" y="2849611"/>
            <a:ext cx="1857634" cy="28102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FB19D2-7D39-4DC9-97C6-114D6E351717}"/>
              </a:ext>
            </a:extLst>
          </p:cNvPr>
          <p:cNvSpPr txBox="1"/>
          <p:nvPr/>
        </p:nvSpPr>
        <p:spPr>
          <a:xfrm>
            <a:off x="58723" y="603280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30,000 ~ 100,000 ~ 1,000,000 = Google</a:t>
            </a:r>
          </a:p>
        </p:txBody>
      </p:sp>
      <p:pic>
        <p:nvPicPr>
          <p:cNvPr id="26" name="Picture 2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5A86938-F3C0-469C-8344-8D127E1C9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9071" y="2153177"/>
            <a:ext cx="6420746" cy="3705742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19E4858-A1BB-47F4-8D5C-4463DE59D1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7584" y="982423"/>
            <a:ext cx="2915057" cy="8764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E6244D-98E5-4A49-8C6A-FD464592889B}"/>
              </a:ext>
            </a:extLst>
          </p:cNvPr>
          <p:cNvSpPr txBox="1"/>
          <p:nvPr/>
        </p:nvSpPr>
        <p:spPr>
          <a:xfrm>
            <a:off x="2218565" y="565987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&lt;UNK&gt;</a:t>
            </a:r>
          </a:p>
        </p:txBody>
      </p:sp>
    </p:spTree>
    <p:extLst>
      <p:ext uri="{BB962C8B-B14F-4D97-AF65-F5344CB8AC3E}">
        <p14:creationId xmlns:p14="http://schemas.microsoft.com/office/powerpoint/2010/main" val="1934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Building an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EB38CB1-A20E-4BBE-94EC-2CFE1CFB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48" y="1076929"/>
            <a:ext cx="9011908" cy="5068007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81266D-9854-4EB6-84C0-6073ED12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44" y="4386996"/>
            <a:ext cx="829743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43383-AE8E-4553-8549-76A5AEAA5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6" y="5330103"/>
            <a:ext cx="8145012" cy="285790"/>
          </a:xfrm>
          <a:prstGeom prst="rect">
            <a:avLst/>
          </a:prstGeom>
        </p:spPr>
      </p:pic>
      <p:pic>
        <p:nvPicPr>
          <p:cNvPr id="12" name="Picture 11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BB6571A6-E9B4-44FC-B82A-E972E1B9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789" y="3103523"/>
            <a:ext cx="676369" cy="485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560124-343D-4946-8FBC-7DEC58164822}"/>
              </a:ext>
            </a:extLst>
          </p:cNvPr>
          <p:cNvSpPr txBox="1"/>
          <p:nvPr/>
        </p:nvSpPr>
        <p:spPr>
          <a:xfrm>
            <a:off x="4494362" y="4045789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many parameters!</a:t>
            </a:r>
          </a:p>
        </p:txBody>
      </p: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37D655-7CE9-4A15-ABCF-C3B9D2BEE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852" y="1067402"/>
            <a:ext cx="9030960" cy="5077534"/>
          </a:xfrm>
          <a:prstGeom prst="rect">
            <a:avLst/>
          </a:prstGeom>
        </p:spPr>
      </p:pic>
      <p:pic>
        <p:nvPicPr>
          <p:cNvPr id="17" name="Picture 1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8CAD0C-11B2-4A04-A96E-75EDAB640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914" y="1678912"/>
            <a:ext cx="2067213" cy="2524477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2765D41-D66C-4462-AF6F-FA11A8B8B5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0196" y="1154097"/>
            <a:ext cx="6954220" cy="3372321"/>
          </a:xfrm>
          <a:prstGeom prst="rect">
            <a:avLst/>
          </a:prstGeom>
        </p:spPr>
      </p:pic>
      <p:pic>
        <p:nvPicPr>
          <p:cNvPr id="21" name="Picture 20" descr="A close up of a map&#10;&#10;Description generated with high confidence">
            <a:extLst>
              <a:ext uri="{FF2B5EF4-FFF2-40B4-BE49-F238E27FC236}">
                <a16:creationId xmlns:a16="http://schemas.microsoft.com/office/drawing/2014/main" id="{3C7D94B4-FDC1-4E2D-B663-2A13313F2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4896" y="1143613"/>
            <a:ext cx="7373379" cy="3381847"/>
          </a:xfrm>
          <a:prstGeom prst="rect">
            <a:avLst/>
          </a:prstGeom>
        </p:spPr>
      </p:pic>
      <p:pic>
        <p:nvPicPr>
          <p:cNvPr id="23" name="Picture 22" descr="A close up of a map&#10;&#10;Description generated with high confidence">
            <a:extLst>
              <a:ext uri="{FF2B5EF4-FFF2-40B4-BE49-F238E27FC236}">
                <a16:creationId xmlns:a16="http://schemas.microsoft.com/office/drawing/2014/main" id="{2D3B01C1-9C06-4AFE-9196-9626678DD3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3852" y="1154097"/>
            <a:ext cx="7192379" cy="3419952"/>
          </a:xfrm>
          <a:prstGeom prst="rect">
            <a:avLst/>
          </a:prstGeom>
        </p:spPr>
      </p:pic>
      <p:pic>
        <p:nvPicPr>
          <p:cNvPr id="25" name="Picture 24" descr="A drawing of a person&#10;&#10;Description generated with high confidence">
            <a:extLst>
              <a:ext uri="{FF2B5EF4-FFF2-40B4-BE49-F238E27FC236}">
                <a16:creationId xmlns:a16="http://schemas.microsoft.com/office/drawing/2014/main" id="{66DF449A-F178-4E19-8C13-5F227D123D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6905" y="1717887"/>
            <a:ext cx="1286054" cy="3048425"/>
          </a:xfrm>
          <a:prstGeom prst="rect">
            <a:avLst/>
          </a:prstGeom>
        </p:spPr>
      </p:pic>
      <p:pic>
        <p:nvPicPr>
          <p:cNvPr id="27" name="Picture 2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5444FFE-EF40-4CC6-81B5-C08F0E41F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3852" y="1198556"/>
            <a:ext cx="8802328" cy="3591426"/>
          </a:xfrm>
          <a:prstGeom prst="rect">
            <a:avLst/>
          </a:prstGeom>
        </p:spPr>
      </p:pic>
      <p:pic>
        <p:nvPicPr>
          <p:cNvPr id="29" name="Picture 28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20443BD2-B157-4DF0-A728-C62BAC1C6B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726" y="1236497"/>
            <a:ext cx="3943900" cy="33627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3DBAF5-E10B-485C-962B-F91114CC35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5131" y="3926051"/>
            <a:ext cx="1305107" cy="4763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4AE4EA3-6E2B-485E-812D-EEA8925337EF}"/>
              </a:ext>
            </a:extLst>
          </p:cNvPr>
          <p:cNvSpPr txBox="1"/>
          <p:nvPr/>
        </p:nvSpPr>
        <p:spPr>
          <a:xfrm>
            <a:off x="3700732" y="5098211"/>
            <a:ext cx="4766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said, “Teddy Roosevelt was a great </a:t>
            </a:r>
            <a:r>
              <a:rPr lang="en-US"/>
              <a:t>president.”</a:t>
            </a:r>
            <a:endParaRPr lang="en-US" dirty="0"/>
          </a:p>
          <a:p>
            <a:r>
              <a:rPr lang="en-US" dirty="0"/>
              <a:t>Vs</a:t>
            </a:r>
          </a:p>
          <a:p>
            <a:r>
              <a:rPr lang="en-US" dirty="0"/>
              <a:t>He said, “Teddy bears are on sale.”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C486C-CAE7-4A02-B22A-DF8A4757EE20}"/>
              </a:ext>
            </a:extLst>
          </p:cNvPr>
          <p:cNvSpPr txBox="1"/>
          <p:nvPr/>
        </p:nvSpPr>
        <p:spPr>
          <a:xfrm>
            <a:off x="3889873" y="4789982"/>
            <a:ext cx="356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Bidirection</a:t>
            </a:r>
            <a:r>
              <a:rPr lang="en-US" dirty="0"/>
              <a:t> Recurrent NNs (BRNN)</a:t>
            </a:r>
          </a:p>
        </p:txBody>
      </p:sp>
    </p:spTree>
    <p:extLst>
      <p:ext uri="{BB962C8B-B14F-4D97-AF65-F5344CB8AC3E}">
        <p14:creationId xmlns:p14="http://schemas.microsoft.com/office/powerpoint/2010/main" val="240502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 err="1"/>
              <a:t>Rnn</a:t>
            </a:r>
            <a:r>
              <a:rPr lang="en-US" dirty="0"/>
              <a:t>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12B9CB5E-D60A-4AB1-8BD9-615D7755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53" y="1076929"/>
            <a:ext cx="9116697" cy="5068007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7633F36-5859-4EE1-980D-8AA87F8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53" y="4436472"/>
            <a:ext cx="6287377" cy="159089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A3C04EFA-87DC-4AE1-B9A5-0C4BC149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01" y="1154097"/>
            <a:ext cx="2524477" cy="628738"/>
          </a:xfrm>
          <a:prstGeom prst="rect">
            <a:avLst/>
          </a:prstGeom>
        </p:spPr>
      </p:pic>
      <p:pic>
        <p:nvPicPr>
          <p:cNvPr id="12" name="Picture 11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DEFD53A8-D4B0-45B9-A6DB-50B2AA36E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09" y="4318905"/>
            <a:ext cx="6287377" cy="1219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DF991-04D2-4629-B515-0A466133D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874" y="5510811"/>
            <a:ext cx="4363059" cy="86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08C541-5502-40CD-99AB-0B890CB61EA3}"/>
              </a:ext>
            </a:extLst>
          </p:cNvPr>
          <p:cNvSpPr txBox="1"/>
          <p:nvPr/>
        </p:nvSpPr>
        <p:spPr>
          <a:xfrm>
            <a:off x="8230016" y="489197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8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Equation </a:t>
            </a:r>
            <a:r>
              <a:rPr lang="en-US" dirty="0" err="1"/>
              <a:t>simplficiation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BA95-EA22-4645-A87E-7CFEFE46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21" y="1067402"/>
            <a:ext cx="9069066" cy="5077534"/>
          </a:xfrm>
          <a:prstGeom prst="rect">
            <a:avLst/>
          </a:prstGeom>
        </p:spPr>
      </p:pic>
      <p:pic>
        <p:nvPicPr>
          <p:cNvPr id="8" name="Picture 7" descr="A picture containing object, device, watch, gauge&#10;&#10;Description generated with high confidence">
            <a:extLst>
              <a:ext uri="{FF2B5EF4-FFF2-40B4-BE49-F238E27FC236}">
                <a16:creationId xmlns:a16="http://schemas.microsoft.com/office/drawing/2014/main" id="{54BE512E-6EEE-4841-BE46-321934B8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54" y="1935512"/>
            <a:ext cx="4048690" cy="571580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6B2C66-3B3D-4C12-B855-4BD49836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986" y="2650126"/>
            <a:ext cx="2848373" cy="876422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220CCA6-9875-4E41-927B-8DAEE817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990" y="1935512"/>
            <a:ext cx="8802328" cy="1943371"/>
          </a:xfrm>
          <a:prstGeom prst="rect">
            <a:avLst/>
          </a:prstGeom>
        </p:spPr>
      </p:pic>
      <p:pic>
        <p:nvPicPr>
          <p:cNvPr id="14" name="Picture 1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DDDF3699-1487-45AF-9535-9F1ACB039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59" y="3785532"/>
            <a:ext cx="4858428" cy="1371791"/>
          </a:xfrm>
          <a:prstGeom prst="rect">
            <a:avLst/>
          </a:prstGeom>
        </p:spPr>
      </p:pic>
      <p:pic>
        <p:nvPicPr>
          <p:cNvPr id="16" name="Picture 15" descr="A picture containing text, whiteboard&#10;&#10;Description generated with very high confidence">
            <a:extLst>
              <a:ext uri="{FF2B5EF4-FFF2-40B4-BE49-F238E27FC236}">
                <a16:creationId xmlns:a16="http://schemas.microsoft.com/office/drawing/2014/main" id="{9301A7D0-BCAB-48A8-9C9A-38DE76D10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996" y="1765950"/>
            <a:ext cx="4772691" cy="3391373"/>
          </a:xfrm>
          <a:prstGeom prst="rect">
            <a:avLst/>
          </a:prstGeom>
        </p:spPr>
      </p:pic>
      <p:pic>
        <p:nvPicPr>
          <p:cNvPr id="18" name="Picture 17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EC7565BF-6B86-471C-B2EF-1C423755D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042" y="1067402"/>
            <a:ext cx="8869013" cy="4382112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6956C4-B344-4E41-8722-7BD731615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875" y="2796431"/>
            <a:ext cx="295316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Backpropagating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E97F8E2-4E42-46E6-B0D8-407AFF03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60" y="991192"/>
            <a:ext cx="9107171" cy="5153744"/>
          </a:xfrm>
          <a:prstGeom prst="rect">
            <a:avLst/>
          </a:prstGeom>
        </p:spPr>
      </p:pic>
      <p:pic>
        <p:nvPicPr>
          <p:cNvPr id="8" name="Picture 7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E903A85B-0441-4B2C-BBF5-BC72FFC3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8" y="1929348"/>
            <a:ext cx="7287642" cy="2619741"/>
          </a:xfrm>
          <a:prstGeom prst="rect">
            <a:avLst/>
          </a:prstGeom>
        </p:spPr>
      </p:pic>
      <p:pic>
        <p:nvPicPr>
          <p:cNvPr id="10" name="Picture 9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514B0B5-717F-4F36-B1AA-160732C76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460" y="991192"/>
            <a:ext cx="9059539" cy="5068007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8022395-944B-4429-A5F8-48D51E3A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183" y="2277246"/>
            <a:ext cx="7582958" cy="258163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34C0D5F4-4D4D-46CD-8042-7ADE7005C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670" y="4876451"/>
            <a:ext cx="7401958" cy="590632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092F074-FFBC-4C4D-96E9-410C07B7D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459" y="991192"/>
            <a:ext cx="9107171" cy="5096586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8067F52-EBE9-4A6E-81F3-19D899B26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433" y="1095981"/>
            <a:ext cx="8897592" cy="5020376"/>
          </a:xfrm>
          <a:prstGeom prst="rect">
            <a:avLst/>
          </a:prstGeom>
        </p:spPr>
      </p:pic>
      <p:pic>
        <p:nvPicPr>
          <p:cNvPr id="20" name="Picture 1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8C9B9C7-00BE-4A90-AC94-8B37A200B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803" y="1017812"/>
            <a:ext cx="9069066" cy="5048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69AE32-A689-4379-97D9-4923E85E5A87}"/>
              </a:ext>
            </a:extLst>
          </p:cNvPr>
          <p:cNvSpPr txBox="1"/>
          <p:nvPr/>
        </p:nvSpPr>
        <p:spPr>
          <a:xfrm>
            <a:off x="7694762" y="5658928"/>
            <a:ext cx="30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266885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 err="1"/>
              <a:t>Rnn</a:t>
            </a:r>
            <a:r>
              <a:rPr lang="en-US" dirty="0"/>
              <a:t> of a different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C4C101-A314-4518-812B-6BECD844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27" y="885470"/>
            <a:ext cx="9069066" cy="508706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4462B0-F4B7-4B31-AB94-70CD2BE4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48" y="875944"/>
            <a:ext cx="9097645" cy="5096586"/>
          </a:xfrm>
          <a:prstGeom prst="rect">
            <a:avLst/>
          </a:prstGeom>
        </p:spPr>
      </p:pic>
      <p:pic>
        <p:nvPicPr>
          <p:cNvPr id="14" name="Picture 13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9CF3F51F-9177-4939-B4C5-F12AC7D7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623" y="1762299"/>
            <a:ext cx="3372321" cy="3591426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AA650DF8-10E3-4488-B867-E3C77A6E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804" y="2198393"/>
            <a:ext cx="1095528" cy="2848373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DCA541-0781-4B51-8AF3-CA91DF4BF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513" y="1904082"/>
            <a:ext cx="3429479" cy="3762900"/>
          </a:xfrm>
          <a:prstGeom prst="rect">
            <a:avLst/>
          </a:prstGeom>
        </p:spPr>
      </p:pic>
      <p:pic>
        <p:nvPicPr>
          <p:cNvPr id="20" name="Picture 1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4A83CB2-B702-4E0E-84F8-71BF964E8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5662" y="1904082"/>
            <a:ext cx="3410426" cy="3553321"/>
          </a:xfrm>
          <a:prstGeom prst="rect">
            <a:avLst/>
          </a:prstGeom>
        </p:spPr>
      </p:pic>
      <p:pic>
        <p:nvPicPr>
          <p:cNvPr id="24" name="Picture 23" descr="A picture containing text, whiteboard&#10;&#10;Description generated with very high confidence">
            <a:extLst>
              <a:ext uri="{FF2B5EF4-FFF2-40B4-BE49-F238E27FC236}">
                <a16:creationId xmlns:a16="http://schemas.microsoft.com/office/drawing/2014/main" id="{1F847A52-77EF-4AA9-B091-9AACC95ED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7974" y="1762299"/>
            <a:ext cx="5210902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24FA-E19D-4AD1-8F6D-E5D13BA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104862"/>
            <a:ext cx="12133277" cy="1049235"/>
          </a:xfrm>
        </p:spPr>
        <p:txBody>
          <a:bodyPr>
            <a:normAutofit/>
          </a:bodyPr>
          <a:lstStyle/>
          <a:p>
            <a:r>
              <a:rPr lang="en-US" dirty="0"/>
              <a:t>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C9257-26DB-4A1C-B33C-531A0771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" y="713064"/>
            <a:ext cx="12133277" cy="614493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i="1" dirty="0"/>
          </a:p>
          <a:p>
            <a:pPr lvl="1"/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018-81FE-4D5C-9EC0-8786D64B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17" y="1048350"/>
            <a:ext cx="9097645" cy="5096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DBDC1-4332-4443-A5DD-D444B80F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992" y="2358220"/>
            <a:ext cx="2953162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21B91-6184-498B-803F-1722E0F4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808" y="3596643"/>
            <a:ext cx="5296639" cy="1000265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A7B792C9-99E4-4A0B-9573-26089FA9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992" y="4693979"/>
            <a:ext cx="1733792" cy="562053"/>
          </a:xfrm>
          <a:prstGeom prst="rect">
            <a:avLst/>
          </a:prstGeom>
        </p:spPr>
      </p:pic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0340887-A123-4137-A72A-D00F2C4AC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785" y="4651419"/>
            <a:ext cx="3229426" cy="809738"/>
          </a:xfrm>
          <a:prstGeom prst="rect">
            <a:avLst/>
          </a:prstGeom>
        </p:spPr>
      </p:pic>
      <p:pic>
        <p:nvPicPr>
          <p:cNvPr id="18" name="Picture 17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05C61A4C-3E74-4A3C-A072-5E71F0AEB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770" y="1076929"/>
            <a:ext cx="9078592" cy="50680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E61730-1FE8-409F-AB54-3A6C1071B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750" y="3123282"/>
            <a:ext cx="6668431" cy="752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CE4CE9-986F-4AEC-8422-ADED21F0B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342" y="2551878"/>
            <a:ext cx="8507012" cy="21148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6327D7-184F-4E89-8CB3-08C5CBF19306}"/>
              </a:ext>
            </a:extLst>
          </p:cNvPr>
          <p:cNvSpPr txBox="1"/>
          <p:nvPr/>
        </p:nvSpPr>
        <p:spPr>
          <a:xfrm>
            <a:off x="2781992" y="5056288"/>
            <a:ext cx="508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Egyptian Mau is a breed of cat. &lt;EOS&gt;  (10,000)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EDE46D-38A8-4A67-9655-DB5292379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6351" y="5449494"/>
            <a:ext cx="909722" cy="243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D99046-FDC9-4C80-B676-F129CB23D1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651" y="1010244"/>
            <a:ext cx="9078592" cy="51346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8F7ABB-8C60-4480-A3DB-2530E689C989}"/>
              </a:ext>
            </a:extLst>
          </p:cNvPr>
          <p:cNvSpPr txBox="1"/>
          <p:nvPr/>
        </p:nvSpPr>
        <p:spPr>
          <a:xfrm>
            <a:off x="1807770" y="941988"/>
            <a:ext cx="573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P(a) P(</a:t>
            </a:r>
            <a:r>
              <a:rPr lang="en-US" dirty="0" err="1"/>
              <a:t>aaron</a:t>
            </a:r>
            <a:r>
              <a:rPr lang="en-US" dirty="0"/>
              <a:t>) … P(cats) … P(</a:t>
            </a:r>
            <a:r>
              <a:rPr lang="en-US" dirty="0" err="1"/>
              <a:t>zulu</a:t>
            </a:r>
            <a:r>
              <a:rPr lang="en-US" dirty="0"/>
              <a:t>)… P(&lt;UNK&gt;) P(&lt;EOS&gt;)</a:t>
            </a: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40FC3157-DDB6-4FB4-8032-7AEAD87425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3625" y="2587359"/>
            <a:ext cx="962159" cy="543001"/>
          </a:xfrm>
          <a:prstGeom prst="rect">
            <a:avLst/>
          </a:prstGeom>
        </p:spPr>
      </p:pic>
      <p:pic>
        <p:nvPicPr>
          <p:cNvPr id="32" name="Picture 31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3A409870-9DB6-486E-BC1D-0B3A0F8F2C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8715" y="1073665"/>
            <a:ext cx="2629267" cy="3200847"/>
          </a:xfrm>
          <a:prstGeom prst="rect">
            <a:avLst/>
          </a:prstGeom>
        </p:spPr>
      </p:pic>
      <p:pic>
        <p:nvPicPr>
          <p:cNvPr id="34" name="Picture 33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1905939B-5002-46B5-8B17-599AF40E42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2165" y="1045085"/>
            <a:ext cx="4934639" cy="3258005"/>
          </a:xfrm>
          <a:prstGeom prst="rect">
            <a:avLst/>
          </a:prstGeom>
        </p:spPr>
      </p:pic>
      <p:pic>
        <p:nvPicPr>
          <p:cNvPr id="36" name="Picture 35" descr="A picture containing object, watch&#10;&#10;Description generated with very high confidence">
            <a:extLst>
              <a:ext uri="{FF2B5EF4-FFF2-40B4-BE49-F238E27FC236}">
                <a16:creationId xmlns:a16="http://schemas.microsoft.com/office/drawing/2014/main" id="{3FD66E00-BC5F-4882-B0E7-C3865A8692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1762" y="4811007"/>
            <a:ext cx="3762900" cy="1181265"/>
          </a:xfrm>
          <a:prstGeom prst="rect">
            <a:avLst/>
          </a:prstGeom>
        </p:spPr>
      </p:pic>
      <p:pic>
        <p:nvPicPr>
          <p:cNvPr id="38" name="Picture 3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F2D65F-2DF6-4346-A251-F9CE077520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6333" y="4258898"/>
            <a:ext cx="3400900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52441</TotalTime>
  <Words>287</Words>
  <Application>Microsoft Office PowerPoint</Application>
  <PresentationFormat>Widescreen</PresentationFormat>
  <Paragraphs>96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Gallery</vt:lpstr>
      <vt:lpstr>Sequence models: Recurrent Neural Networks, LSTM, GRU</vt:lpstr>
      <vt:lpstr>What is a sequence?</vt:lpstr>
      <vt:lpstr>notation</vt:lpstr>
      <vt:lpstr>Building an rnn</vt:lpstr>
      <vt:lpstr>Rnn computation</vt:lpstr>
      <vt:lpstr>Equation simplficiation</vt:lpstr>
      <vt:lpstr>Backpropagating through time</vt:lpstr>
      <vt:lpstr>Rnn of a different color</vt:lpstr>
      <vt:lpstr>Sequence generation</vt:lpstr>
      <vt:lpstr>Sample novel sequences</vt:lpstr>
      <vt:lpstr>Vanishing gradients in rnns</vt:lpstr>
      <vt:lpstr>Gated recurrent units (GRU)</vt:lpstr>
      <vt:lpstr>Long short term memory (LSTM) unit</vt:lpstr>
      <vt:lpstr>Bidirectional rnns  (brnn)</vt:lpstr>
      <vt:lpstr>Deep rnns</vt:lpstr>
      <vt:lpstr>How do computers see?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(rnns) – Sequence models</dc:title>
  <dc:creator>베이츠루크로버트</dc:creator>
  <cp:lastModifiedBy>Luke Bates</cp:lastModifiedBy>
  <cp:revision>387</cp:revision>
  <dcterms:created xsi:type="dcterms:W3CDTF">2018-07-26T06:28:37Z</dcterms:created>
  <dcterms:modified xsi:type="dcterms:W3CDTF">2019-09-10T07:18:57Z</dcterms:modified>
</cp:coreProperties>
</file>